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3" r:id="rId5"/>
    <p:sldId id="284" r:id="rId6"/>
    <p:sldId id="265" r:id="rId7"/>
    <p:sldId id="266" r:id="rId8"/>
    <p:sldId id="276" r:id="rId9"/>
    <p:sldId id="285" r:id="rId10"/>
    <p:sldId id="28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3FA-45D9-0041-6C9E-DB1038663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11DE-0D22-0E7E-FBCC-39328F33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41E0-1220-AA83-C1A5-49669474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DE1B2-D5A4-758C-7A5D-CA94BADA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20BE-3E9C-4BA6-463A-A83D8029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9783-4EEE-07C8-D8B7-8845AC2A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A5F0B-2BBE-050B-BB0F-C81C111B5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B740F-AD9E-D0E8-5DC2-BF32F70F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1B12-A1BB-F5BA-F1A1-E574B0EC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28AC-E604-2900-0371-DF64C7D6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4CC17-56AD-9527-56D1-FBA7F65EB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7621-0D6B-BC16-50E7-0A23AB68C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CAF37-AF64-B81B-9389-BA9DADC8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50BD-2DD6-CFC9-467E-454BC823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60C2B-E6EF-3295-7641-4E052C79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D59E-1F4E-84A6-A2BB-2A1CBD3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6BEB-70FB-7CA9-AAEC-5BBEBD19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9E1F-DFB7-273F-5442-A9F8E616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C0A2-00E8-5602-7C5F-B63868B7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3806E-6D1D-632F-2B5D-07787831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D1E4-C34A-40C1-1C14-BDAE2D0C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14AC-C62F-B394-0F9E-D8352B43B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3B8C-8DF3-EDA1-B5FF-5248275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9D947-4D29-5593-AED7-7C929B8F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2BEE-434B-C812-CB06-FE7473CC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570F-B5A1-918A-D18C-2EAB416A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367A-220D-C569-631E-780BDE138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F2E8E-E5DC-486B-1C12-57D5B70DD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96F42-7CEC-EAB0-151D-896A09F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5BB97-6D87-D871-67BA-2C8EB9BF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E0E63-40CD-5170-695D-E3064DD7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0254-456B-351A-99AA-261A5313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6B589-C0F1-BECA-FDD0-031684DA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D3E80-FA08-49D9-7753-26FF27BA0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85A01-B578-7791-894F-5C140860F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42FEB-A21D-828C-0B43-D9619001D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74B4C-14AC-6EEF-56D4-A5E73612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EA470-BC9F-2D92-4FF3-8D5B4A9A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9F66D-D49C-EE90-5948-9568DC4D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F973-4E32-31EC-7F5E-7A3DAE59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3DCE5-1A91-2368-AE35-D0E41D98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DE360-D34B-9C84-D647-02BE734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4678-6C7F-DF10-8E89-B0E21394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0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E78E9-0B6E-CF64-CB2A-C8C56B87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16E94-6590-0E14-B9C2-06EDAA1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C887B-0056-46F0-FE82-47010078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0EE5-0D17-2158-77F9-1F05D3E7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AAC3-8556-DF6C-E13D-FDBCB137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FB84C-7DEF-86EA-F50C-186F0423E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DDC8E-8997-6530-6E36-AA7B4EFD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3D625-1544-7E65-68F1-8182BA01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A8013-C974-524D-83EC-AD966189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C344-0B27-4FB5-8033-74503360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24B6D-26BE-EC13-7D10-31857BD07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787D0-C1BC-0BB3-C486-6D99AA71F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609C3-ABE2-B8C4-0E5F-F04740FB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2CA79-557D-C954-4F69-4AAF6C35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A770A-DC1F-27F4-C938-40BBC1B9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4F70F-80B9-6705-80BD-E5AD6EEC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71EA8-581A-0492-D164-E7F470E7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755C1-11A0-CC79-A072-46813CFBE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888D-7738-493E-8C0E-075CDD77A4C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F552-EB2F-BB89-5CB6-33332E59E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30188-4B0F-0B2C-48DD-4248CCF6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00D2-23B0-4770-BFDB-F02722B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DED0E-61E6-0554-B1C5-391C182042B9}"/>
              </a:ext>
            </a:extLst>
          </p:cNvPr>
          <p:cNvSpPr txBox="1"/>
          <p:nvPr/>
        </p:nvSpPr>
        <p:spPr>
          <a:xfrm>
            <a:off x="788871" y="2090172"/>
            <a:ext cx="11326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From</a:t>
            </a:r>
            <a:r>
              <a:rPr lang="ko-KR" altLang="en-US" sz="2800" dirty="0"/>
              <a:t> </a:t>
            </a:r>
            <a:r>
              <a:rPr lang="en-US" altLang="ko-KR" sz="2800" dirty="0"/>
              <a:t>now on, you will see screens that contain instructions about the task.</a:t>
            </a:r>
          </a:p>
          <a:p>
            <a:endParaRPr lang="en-US" altLang="ko-KR" sz="2800" dirty="0"/>
          </a:p>
          <a:p>
            <a:r>
              <a:rPr lang="en-US" altLang="ko-KR" sz="2800" u="sng" dirty="0"/>
              <a:t>Read them carefully </a:t>
            </a:r>
            <a:r>
              <a:rPr lang="en-US" altLang="ko-KR" sz="2800" dirty="0"/>
              <a:t>and press ‘Got It’ button when you finished it.</a:t>
            </a:r>
          </a:p>
          <a:p>
            <a:endParaRPr lang="en-US" altLang="ko-KR" sz="2800" dirty="0"/>
          </a:p>
          <a:p>
            <a:r>
              <a:rPr lang="en-US" altLang="ko-KR" sz="2800" b="1" dirty="0"/>
              <a:t>If you don’t see ‘Got It’ button below, please wait for few seconds. It sometimes takes about a minute to load the pages.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84188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A7B0A-12E1-63A9-6D38-9684A05D9778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(1/4)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9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1BB0DE83-67D3-9AF2-F2DD-02386C33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587398" y="3131960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A29F6-DEB7-022B-F9E4-3F1C5ABE9BE6}"/>
              </a:ext>
            </a:extLst>
          </p:cNvPr>
          <p:cNvSpPr txBox="1"/>
          <p:nvPr/>
        </p:nvSpPr>
        <p:spPr>
          <a:xfrm>
            <a:off x="9112159" y="3571740"/>
            <a:ext cx="307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not the hero!</a:t>
            </a:r>
            <a:br>
              <a:rPr lang="en-US" sz="2400" b="1" dirty="0"/>
            </a:br>
            <a:r>
              <a:rPr lang="en-US" sz="2400" b="1" dirty="0"/>
              <a:t>Press ‘K’ button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313B8-A0FF-8F62-D7FC-417D27808B26}"/>
              </a:ext>
            </a:extLst>
          </p:cNvPr>
          <p:cNvSpPr txBox="1"/>
          <p:nvPr/>
        </p:nvSpPr>
        <p:spPr>
          <a:xfrm>
            <a:off x="1323787" y="3912281"/>
            <a:ext cx="15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Wing = 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8391-ED18-4FCA-F431-C81CA0C625B2}"/>
              </a:ext>
            </a:extLst>
          </p:cNvPr>
          <p:cNvSpPr txBox="1"/>
          <p:nvPr/>
        </p:nvSpPr>
        <p:spPr>
          <a:xfrm>
            <a:off x="712227" y="205178"/>
            <a:ext cx="110317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If a hero satisfies both clues or none (having two or zero correct clues), that </a:t>
            </a:r>
            <a:br>
              <a:rPr lang="en-US" sz="2400" dirty="0"/>
            </a:br>
            <a:r>
              <a:rPr lang="en-US" sz="2400" dirty="0"/>
              <a:t>    is </a:t>
            </a:r>
            <a:r>
              <a:rPr lang="en-US" sz="2800" b="1" u="sng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the one you are looking for.  </a:t>
            </a:r>
          </a:p>
          <a:p>
            <a:br>
              <a:rPr lang="en-US" sz="2400" dirty="0"/>
            </a:br>
            <a:r>
              <a:rPr lang="en-US" sz="2400" dirty="0"/>
              <a:t>    In this case, you should press a ‘K’ button.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A96BD16-52E1-598C-58FD-053DBD2B3769}"/>
              </a:ext>
            </a:extLst>
          </p:cNvPr>
          <p:cNvSpPr/>
          <p:nvPr/>
        </p:nvSpPr>
        <p:spPr>
          <a:xfrm>
            <a:off x="3524020" y="3525687"/>
            <a:ext cx="738079" cy="8838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81A09-C20D-BC4F-4C5F-D0581DF5AAC9}"/>
              </a:ext>
            </a:extLst>
          </p:cNvPr>
          <p:cNvSpPr txBox="1"/>
          <p:nvPr/>
        </p:nvSpPr>
        <p:spPr>
          <a:xfrm>
            <a:off x="6692178" y="2741166"/>
            <a:ext cx="183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are </a:t>
            </a:r>
            <a:r>
              <a:rPr lang="en-US" b="1" dirty="0">
                <a:solidFill>
                  <a:schemeClr val="accent1"/>
                </a:solidFill>
              </a:rPr>
              <a:t>correct</a:t>
            </a:r>
            <a:br>
              <a:rPr lang="en-US" dirty="0"/>
            </a:br>
            <a:r>
              <a:rPr lang="en-US" dirty="0"/>
              <a:t>Wing is </a:t>
            </a:r>
            <a:r>
              <a:rPr lang="en-US" b="1" dirty="0">
                <a:solidFill>
                  <a:schemeClr val="accent1"/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26F8F-702C-0068-8170-2F1E8EC75434}"/>
              </a:ext>
            </a:extLst>
          </p:cNvPr>
          <p:cNvSpPr txBox="1"/>
          <p:nvPr/>
        </p:nvSpPr>
        <p:spPr>
          <a:xfrm>
            <a:off x="6692178" y="4974412"/>
            <a:ext cx="202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are </a:t>
            </a:r>
            <a:r>
              <a:rPr lang="en-US" b="1" dirty="0">
                <a:solidFill>
                  <a:srgbClr val="FF0000"/>
                </a:solidFill>
              </a:rPr>
              <a:t>incorrect</a:t>
            </a:r>
            <a:br>
              <a:rPr lang="en-US" dirty="0"/>
            </a:br>
            <a:r>
              <a:rPr lang="en-US" dirty="0"/>
              <a:t>Wing is </a:t>
            </a:r>
            <a:r>
              <a:rPr lang="en-US" b="1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83D9A55-60E0-5264-3790-DCDC4B73BDBD}"/>
              </a:ext>
            </a:extLst>
          </p:cNvPr>
          <p:cNvSpPr/>
          <p:nvPr/>
        </p:nvSpPr>
        <p:spPr>
          <a:xfrm>
            <a:off x="8574075" y="3765891"/>
            <a:ext cx="457318" cy="5099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F8403-6340-3363-A3AC-21DF84F72402}"/>
              </a:ext>
            </a:extLst>
          </p:cNvPr>
          <p:cNvSpPr txBox="1"/>
          <p:nvPr/>
        </p:nvSpPr>
        <p:spPr>
          <a:xfrm>
            <a:off x="1080318" y="3525687"/>
            <a:ext cx="202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= downward</a:t>
            </a:r>
          </a:p>
        </p:txBody>
      </p:sp>
      <p:pic>
        <p:nvPicPr>
          <p:cNvPr id="16" name="Picture 15" descr="A cartoon of a person with horns holding a sword&#10;&#10;Description automatically generated">
            <a:extLst>
              <a:ext uri="{FF2B5EF4-FFF2-40B4-BE49-F238E27FC236}">
                <a16:creationId xmlns:a16="http://schemas.microsoft.com/office/drawing/2014/main" id="{FC4481F4-C92F-941C-2D62-A72D6FAA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66" y="2008457"/>
            <a:ext cx="2266793" cy="2138798"/>
          </a:xfrm>
          <a:prstGeom prst="rect">
            <a:avLst/>
          </a:prstGeom>
        </p:spPr>
      </p:pic>
      <p:pic>
        <p:nvPicPr>
          <p:cNvPr id="19" name="Picture 18" descr="Cartoon of a person with horns holding a sword&#10;&#10;Description automatically generated">
            <a:extLst>
              <a:ext uri="{FF2B5EF4-FFF2-40B4-BE49-F238E27FC236}">
                <a16:creationId xmlns:a16="http://schemas.microsoft.com/office/drawing/2014/main" id="{4D5C606F-B441-5389-EF5F-E73074E2B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65" y="4275873"/>
            <a:ext cx="2266793" cy="21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A7B0A-12E1-63A9-6D38-9684A05D9778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(4/4)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6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5A31F8EA-F028-BEB9-B778-9F302928B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4104404" y="3150107"/>
            <a:ext cx="3983192" cy="24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11CEE-666E-19A3-6DB0-0181ED25C99B}"/>
              </a:ext>
            </a:extLst>
          </p:cNvPr>
          <p:cNvSpPr txBox="1"/>
          <p:nvPr/>
        </p:nvSpPr>
        <p:spPr>
          <a:xfrm>
            <a:off x="4815444" y="3710762"/>
            <a:ext cx="2608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Correct (Incorrect)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/>
              <a:t>Overall Accuracy: ~%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92762-46EC-7010-E40A-1AED6AACBEA7}"/>
              </a:ext>
            </a:extLst>
          </p:cNvPr>
          <p:cNvSpPr txBox="1"/>
          <p:nvPr/>
        </p:nvSpPr>
        <p:spPr>
          <a:xfrm>
            <a:off x="710198" y="443088"/>
            <a:ext cx="110317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After each trial, you will see visual feedback. You will also see overall accuracy </a:t>
            </a:r>
          </a:p>
          <a:p>
            <a:r>
              <a:rPr lang="en-US" sz="2400" dirty="0"/>
              <a:t>    starting from the second block. Please respond </a:t>
            </a:r>
            <a:r>
              <a:rPr lang="en-US" sz="2400" b="1" u="sng" dirty="0"/>
              <a:t>‘fast’ and ‘accurate’.</a:t>
            </a:r>
            <a:br>
              <a:rPr lang="en-US" sz="2400" b="1" u="sng" dirty="0"/>
            </a:br>
            <a:r>
              <a:rPr lang="en-US" sz="2400" b="1" dirty="0"/>
              <a:t>    If you respond too slow, the trial will consider that trial ‘incorrect’ and move </a:t>
            </a:r>
            <a:br>
              <a:rPr lang="en-US" sz="2400" b="1" dirty="0"/>
            </a:br>
            <a:r>
              <a:rPr lang="en-US" sz="2400" b="1" dirty="0"/>
              <a:t>    on to the next trial automatically.</a:t>
            </a:r>
          </a:p>
          <a:p>
            <a:br>
              <a:rPr lang="en-US" sz="2000" b="1" u="sng" dirty="0"/>
            </a:br>
            <a:r>
              <a:rPr lang="en-US" sz="2000" b="1" dirty="0"/>
              <a:t>    We assess participants’ data based on multiple criteria. If we find any abnormality in your data </a:t>
            </a:r>
            <a:br>
              <a:rPr lang="en-US" sz="2000" b="1" dirty="0"/>
            </a:br>
            <a:r>
              <a:rPr lang="en-US" sz="2000" b="1" dirty="0"/>
              <a:t>    (low accuracy, random responses in few blocks, </a:t>
            </a:r>
            <a:r>
              <a:rPr lang="en-US" sz="2000" b="1" dirty="0" err="1"/>
              <a:t>etc</a:t>
            </a:r>
            <a:r>
              <a:rPr lang="en-US" sz="2000" b="1" dirty="0"/>
              <a:t>), your data might not be accepted.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90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38688-B023-9088-E7F1-A822472CBDB6}"/>
              </a:ext>
            </a:extLst>
          </p:cNvPr>
          <p:cNvSpPr txBox="1"/>
          <p:nvPr/>
        </p:nvSpPr>
        <p:spPr>
          <a:xfrm>
            <a:off x="1210971" y="314468"/>
            <a:ext cx="1103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You will see various heroes that vary in their appearance.</a:t>
            </a:r>
            <a:br>
              <a:rPr lang="en-US" sz="2400" dirty="0"/>
            </a:br>
            <a:r>
              <a:rPr lang="en-US" sz="2400" dirty="0"/>
              <a:t>Below, you can see examples of heroes with varying appearances.</a:t>
            </a:r>
            <a:br>
              <a:rPr lang="en-US" sz="2400" dirty="0"/>
            </a:br>
            <a:r>
              <a:rPr lang="en-US" sz="2400" dirty="0"/>
              <a:t>Here are only two examples, but in the experiment, you will encounter various other heroes, each with distinct appearances.</a:t>
            </a:r>
            <a:endParaRPr lang="en-US" altLang="ko-KR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165E4C-9C14-2075-9817-D482537B68D0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(1/5)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4" name="Picture 3" descr="Cartoon of a person with horns and a sword&#10;&#10;Description automatically generated">
            <a:extLst>
              <a:ext uri="{FF2B5EF4-FFF2-40B4-BE49-F238E27FC236}">
                <a16:creationId xmlns:a16="http://schemas.microsoft.com/office/drawing/2014/main" id="{3351115D-A41C-C45F-6427-4745AC94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05" y="2465793"/>
            <a:ext cx="4072174" cy="3842238"/>
          </a:xfrm>
          <a:prstGeom prst="rect">
            <a:avLst/>
          </a:prstGeom>
        </p:spPr>
      </p:pic>
      <p:pic>
        <p:nvPicPr>
          <p:cNvPr id="6" name="Picture 5" descr="Cartoon character holding a sword and a hammer&#10;&#10;Description automatically generated">
            <a:extLst>
              <a:ext uri="{FF2B5EF4-FFF2-40B4-BE49-F238E27FC236}">
                <a16:creationId xmlns:a16="http://schemas.microsoft.com/office/drawing/2014/main" id="{3D2315CB-0C60-EB07-88E0-15CDDF66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66" y="2465793"/>
            <a:ext cx="4072174" cy="3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6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CB165E4C-9C14-2075-9817-D482537B68D0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(1/5)</a:t>
            </a:r>
            <a:endParaRPr lang="en-US" altLang="ko-KR" sz="2400" dirty="0"/>
          </a:p>
          <a:p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36C1B-E62E-293A-3BCC-48A0708D19E9}"/>
              </a:ext>
            </a:extLst>
          </p:cNvPr>
          <p:cNvSpPr txBox="1"/>
          <p:nvPr/>
        </p:nvSpPr>
        <p:spPr>
          <a:xfrm>
            <a:off x="774286" y="206023"/>
            <a:ext cx="11447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In the task, you will first see the clue about the hero’s appearance, and will see a hero.</a:t>
            </a:r>
            <a:br>
              <a:rPr lang="en-US" sz="2400" dirty="0"/>
            </a:br>
            <a:r>
              <a:rPr lang="en-US" sz="2400" dirty="0"/>
              <a:t>    You need to decide whether a hero is the one you are looking for based on the clue.</a:t>
            </a:r>
          </a:p>
          <a:p>
            <a:endParaRPr lang="en-US" altLang="ko-KR" dirty="0"/>
          </a:p>
        </p:txBody>
      </p:sp>
      <p:pic>
        <p:nvPicPr>
          <p:cNvPr id="7" name="Picture 6" descr="Cartoon character holding a sword and a hammer&#10;&#10;Description automatically generated">
            <a:extLst>
              <a:ext uri="{FF2B5EF4-FFF2-40B4-BE49-F238E27FC236}">
                <a16:creationId xmlns:a16="http://schemas.microsoft.com/office/drawing/2014/main" id="{9955F1B5-3135-3143-1A8F-AA524784A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5" y="2670848"/>
            <a:ext cx="2930283" cy="2764824"/>
          </a:xfrm>
          <a:prstGeom prst="rect">
            <a:avLst/>
          </a:prstGeom>
        </p:spPr>
      </p:pic>
      <p:pic>
        <p:nvPicPr>
          <p:cNvPr id="8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3F38E5B9-F9BC-D28B-FF6F-2648DB305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468659" y="3138829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6ADAE91-C83B-EF70-3B3A-48AFE63150B3}"/>
              </a:ext>
            </a:extLst>
          </p:cNvPr>
          <p:cNvSpPr/>
          <p:nvPr/>
        </p:nvSpPr>
        <p:spPr>
          <a:xfrm>
            <a:off x="3560048" y="3638632"/>
            <a:ext cx="541821" cy="61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image of an elephant&#10;&#10;Description automatically generated">
            <a:extLst>
              <a:ext uri="{FF2B5EF4-FFF2-40B4-BE49-F238E27FC236}">
                <a16:creationId xmlns:a16="http://schemas.microsoft.com/office/drawing/2014/main" id="{A9947590-96B7-79A4-DD7D-170C8A059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6" y="3538130"/>
            <a:ext cx="1504618" cy="795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73756A-2C30-B5B0-592F-0DE91ACB721D}"/>
              </a:ext>
            </a:extLst>
          </p:cNvPr>
          <p:cNvSpPr txBox="1"/>
          <p:nvPr/>
        </p:nvSpPr>
        <p:spPr>
          <a:xfrm>
            <a:off x="1497677" y="2615609"/>
            <a:ext cx="92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7A3ED-FCC2-5323-5E55-972695F58386}"/>
              </a:ext>
            </a:extLst>
          </p:cNvPr>
          <p:cNvSpPr txBox="1"/>
          <p:nvPr/>
        </p:nvSpPr>
        <p:spPr>
          <a:xfrm>
            <a:off x="5317397" y="2092389"/>
            <a:ext cx="146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hero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48F1FB-6C86-FB38-8BFC-09292191AD27}"/>
              </a:ext>
            </a:extLst>
          </p:cNvPr>
          <p:cNvSpPr/>
          <p:nvPr/>
        </p:nvSpPr>
        <p:spPr>
          <a:xfrm>
            <a:off x="7457873" y="3638632"/>
            <a:ext cx="541821" cy="61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8EB9F-4EAF-FFD4-E616-C2660AEB32A2}"/>
              </a:ext>
            </a:extLst>
          </p:cNvPr>
          <p:cNvSpPr txBox="1"/>
          <p:nvPr/>
        </p:nvSpPr>
        <p:spPr>
          <a:xfrm>
            <a:off x="8252299" y="3578609"/>
            <a:ext cx="396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 this hero the one you are looking for? (Response)</a:t>
            </a:r>
          </a:p>
        </p:txBody>
      </p:sp>
    </p:spTree>
    <p:extLst>
      <p:ext uri="{BB962C8B-B14F-4D97-AF65-F5344CB8AC3E}">
        <p14:creationId xmlns:p14="http://schemas.microsoft.com/office/powerpoint/2010/main" val="16910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38688-B023-9088-E7F1-A822472CBDB6}"/>
              </a:ext>
            </a:extLst>
          </p:cNvPr>
          <p:cNvSpPr txBox="1"/>
          <p:nvPr/>
        </p:nvSpPr>
        <p:spPr>
          <a:xfrm>
            <a:off x="912421" y="82700"/>
            <a:ext cx="1103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Below are the different types of clues you will encounter during the task.</a:t>
            </a:r>
            <a:br>
              <a:rPr lang="en-US" sz="2400" dirty="0"/>
            </a:br>
            <a:r>
              <a:rPr lang="en-US" sz="2400" dirty="0"/>
              <a:t>    There are six types of clues about the hero’s appearances.</a:t>
            </a:r>
          </a:p>
          <a:p>
            <a:pPr algn="ctr"/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b="1" dirty="0"/>
              <a:t>1) Horns,   2) Armor,   3) Wing,   4) Face hair,   5) Hand1,   6) Hand2</a:t>
            </a:r>
          </a:p>
          <a:p>
            <a:pPr algn="ctr"/>
            <a:r>
              <a:rPr lang="en-US" sz="2400" b="1" dirty="0"/>
              <a:t>(It is very important for the task. Please try to memorize this)</a:t>
            </a:r>
          </a:p>
          <a:p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24EE3-DA58-D88A-2F4F-EFC912EFAA91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(3/5)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5" name="Picture 4" descr="A black and white image of an elephant&#10;&#10;Description automatically generated">
            <a:extLst>
              <a:ext uri="{FF2B5EF4-FFF2-40B4-BE49-F238E27FC236}">
                <a16:creationId xmlns:a16="http://schemas.microsoft.com/office/drawing/2014/main" id="{B3161950-7974-BDAD-E6FC-BDEE6AF6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0" y="4839769"/>
            <a:ext cx="1504618" cy="795259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D2A3706E-114B-64E3-41A0-CAF870C0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0" y="2844457"/>
            <a:ext cx="1438116" cy="955973"/>
          </a:xfrm>
          <a:prstGeom prst="rect">
            <a:avLst/>
          </a:prstGeom>
        </p:spPr>
      </p:pic>
      <p:pic>
        <p:nvPicPr>
          <p:cNvPr id="18" name="Picture 17" descr="Blue wings on a black background&#10;&#10;Description automatically generated">
            <a:extLst>
              <a:ext uri="{FF2B5EF4-FFF2-40B4-BE49-F238E27FC236}">
                <a16:creationId xmlns:a16="http://schemas.microsoft.com/office/drawing/2014/main" id="{3011328C-879A-ADAF-E40A-780110056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20" y="4955327"/>
            <a:ext cx="1504618" cy="741812"/>
          </a:xfrm>
          <a:prstGeom prst="rect">
            <a:avLst/>
          </a:prstGeom>
        </p:spPr>
      </p:pic>
      <p:pic>
        <p:nvPicPr>
          <p:cNvPr id="24" name="Picture 23" descr="A white mustache on a black background&#10;&#10;Description automatically generated">
            <a:extLst>
              <a:ext uri="{FF2B5EF4-FFF2-40B4-BE49-F238E27FC236}">
                <a16:creationId xmlns:a16="http://schemas.microsoft.com/office/drawing/2014/main" id="{012B85D5-CBC0-354B-8E33-B028798AA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14" y="3163616"/>
            <a:ext cx="1153721" cy="517185"/>
          </a:xfrm>
          <a:prstGeom prst="rect">
            <a:avLst/>
          </a:prstGeom>
        </p:spPr>
      </p:pic>
      <p:pic>
        <p:nvPicPr>
          <p:cNvPr id="26" name="Picture 25" descr="A white object with black background&#10;&#10;Description automatically generated">
            <a:extLst>
              <a:ext uri="{FF2B5EF4-FFF2-40B4-BE49-F238E27FC236}">
                <a16:creationId xmlns:a16="http://schemas.microsoft.com/office/drawing/2014/main" id="{5FACEE2C-34D8-B698-D9F4-2B3E40D87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2" y="5092214"/>
            <a:ext cx="1161677" cy="564925"/>
          </a:xfrm>
          <a:prstGeom prst="rect">
            <a:avLst/>
          </a:prstGeom>
        </p:spPr>
      </p:pic>
      <p:pic>
        <p:nvPicPr>
          <p:cNvPr id="28" name="Picture 27" descr="A cartoon of a bear&#10;&#10;Description automatically generated with medium confidence">
            <a:extLst>
              <a:ext uri="{FF2B5EF4-FFF2-40B4-BE49-F238E27FC236}">
                <a16:creationId xmlns:a16="http://schemas.microsoft.com/office/drawing/2014/main" id="{101803D3-5976-768D-9842-AE14A7719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37" y="3137037"/>
            <a:ext cx="1217233" cy="537847"/>
          </a:xfrm>
          <a:prstGeom prst="rect">
            <a:avLst/>
          </a:prstGeom>
        </p:spPr>
      </p:pic>
      <p:pic>
        <p:nvPicPr>
          <p:cNvPr id="30" name="Picture 29" descr="A cartoon of a robot&#10;&#10;Description automatically generated">
            <a:extLst>
              <a:ext uri="{FF2B5EF4-FFF2-40B4-BE49-F238E27FC236}">
                <a16:creationId xmlns:a16="http://schemas.microsoft.com/office/drawing/2014/main" id="{A1D3B02E-3210-C6AD-0B55-6C56077D2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56" y="5061796"/>
            <a:ext cx="1146463" cy="573232"/>
          </a:xfrm>
          <a:prstGeom prst="rect">
            <a:avLst/>
          </a:prstGeom>
        </p:spPr>
      </p:pic>
      <p:pic>
        <p:nvPicPr>
          <p:cNvPr id="32" name="Picture 31" descr="A cartoon of an axe&#10;&#10;Description automatically generated">
            <a:extLst>
              <a:ext uri="{FF2B5EF4-FFF2-40B4-BE49-F238E27FC236}">
                <a16:creationId xmlns:a16="http://schemas.microsoft.com/office/drawing/2014/main" id="{E4F54379-1B7F-8831-2ABF-A4ABEC8130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14" y="2889350"/>
            <a:ext cx="1819529" cy="1028844"/>
          </a:xfrm>
          <a:prstGeom prst="rect">
            <a:avLst/>
          </a:prstGeom>
        </p:spPr>
      </p:pic>
      <p:pic>
        <p:nvPicPr>
          <p:cNvPr id="34" name="Picture 33" descr="A black and brown hammer&#10;&#10;Description automatically generated">
            <a:extLst>
              <a:ext uri="{FF2B5EF4-FFF2-40B4-BE49-F238E27FC236}">
                <a16:creationId xmlns:a16="http://schemas.microsoft.com/office/drawing/2014/main" id="{4F25ECC6-EF28-F640-ECC6-78C92EC0D3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31" y="4859568"/>
            <a:ext cx="1810003" cy="952633"/>
          </a:xfrm>
          <a:prstGeom prst="rect">
            <a:avLst/>
          </a:prstGeom>
        </p:spPr>
      </p:pic>
      <p:pic>
        <p:nvPicPr>
          <p:cNvPr id="36" name="Picture 35" descr="A cartoon of a knife&#10;&#10;Description automatically generated">
            <a:extLst>
              <a:ext uri="{FF2B5EF4-FFF2-40B4-BE49-F238E27FC236}">
                <a16:creationId xmlns:a16="http://schemas.microsoft.com/office/drawing/2014/main" id="{B90C3FAA-D63A-F223-0683-DCCD77E753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45" y="3093911"/>
            <a:ext cx="992357" cy="710048"/>
          </a:xfrm>
          <a:prstGeom prst="rect">
            <a:avLst/>
          </a:prstGeom>
        </p:spPr>
      </p:pic>
      <p:pic>
        <p:nvPicPr>
          <p:cNvPr id="38" name="Picture 37" descr="A cartoon of a sword&#10;&#10;Description automatically generated">
            <a:extLst>
              <a:ext uri="{FF2B5EF4-FFF2-40B4-BE49-F238E27FC236}">
                <a16:creationId xmlns:a16="http://schemas.microsoft.com/office/drawing/2014/main" id="{34C64971-3F44-1064-4DD5-BA2809AB69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81" y="4897548"/>
            <a:ext cx="1362265" cy="857370"/>
          </a:xfrm>
          <a:prstGeom prst="rect">
            <a:avLst/>
          </a:prstGeom>
        </p:spPr>
      </p:pic>
      <p:pic>
        <p:nvPicPr>
          <p:cNvPr id="40" name="Picture 39" descr="Pink wings on a black background&#10;&#10;Description automatically generated">
            <a:extLst>
              <a:ext uri="{FF2B5EF4-FFF2-40B4-BE49-F238E27FC236}">
                <a16:creationId xmlns:a16="http://schemas.microsoft.com/office/drawing/2014/main" id="{6541FCE2-0643-FE3F-B78F-E0C817CB57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43" y="3012312"/>
            <a:ext cx="1329411" cy="7100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5D68F9-94D9-947A-A4FC-FA922C1C5C68}"/>
              </a:ext>
            </a:extLst>
          </p:cNvPr>
          <p:cNvSpPr txBox="1"/>
          <p:nvPr/>
        </p:nvSpPr>
        <p:spPr>
          <a:xfrm>
            <a:off x="918904" y="2356917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Horns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268AA-2B78-3EAC-5CF1-D099BDE8BE45}"/>
              </a:ext>
            </a:extLst>
          </p:cNvPr>
          <p:cNvSpPr txBox="1"/>
          <p:nvPr/>
        </p:nvSpPr>
        <p:spPr>
          <a:xfrm>
            <a:off x="871276" y="3826305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Upward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8669B2-1645-D441-F148-232A9FC6E33F}"/>
              </a:ext>
            </a:extLst>
          </p:cNvPr>
          <p:cNvSpPr txBox="1"/>
          <p:nvPr/>
        </p:nvSpPr>
        <p:spPr>
          <a:xfrm>
            <a:off x="692553" y="5705796"/>
            <a:ext cx="136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Downward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1CC03E-BA8E-E377-F0FC-C271FEAC7944}"/>
              </a:ext>
            </a:extLst>
          </p:cNvPr>
          <p:cNvSpPr txBox="1"/>
          <p:nvPr/>
        </p:nvSpPr>
        <p:spPr>
          <a:xfrm>
            <a:off x="2897173" y="2356917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Armors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B0E0BC-DF2E-63A2-7958-538DFB134107}"/>
              </a:ext>
            </a:extLst>
          </p:cNvPr>
          <p:cNvSpPr txBox="1"/>
          <p:nvPr/>
        </p:nvSpPr>
        <p:spPr>
          <a:xfrm>
            <a:off x="4861859" y="2349380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Wings</a:t>
            </a:r>
            <a:endParaRPr lang="en-US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5ADE98-7DA6-BD44-94A8-B4E2D480D230}"/>
              </a:ext>
            </a:extLst>
          </p:cNvPr>
          <p:cNvSpPr txBox="1"/>
          <p:nvPr/>
        </p:nvSpPr>
        <p:spPr>
          <a:xfrm>
            <a:off x="6763521" y="2349380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Face</a:t>
            </a:r>
            <a:endParaRPr lang="en-US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A869FB-87D1-29A7-EB02-D93260F57AD5}"/>
              </a:ext>
            </a:extLst>
          </p:cNvPr>
          <p:cNvSpPr txBox="1"/>
          <p:nvPr/>
        </p:nvSpPr>
        <p:spPr>
          <a:xfrm>
            <a:off x="8380040" y="2349380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Hand1</a:t>
            </a:r>
            <a:endParaRPr 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E95F5-F347-7F5C-950A-90290974F4D1}"/>
              </a:ext>
            </a:extLst>
          </p:cNvPr>
          <p:cNvSpPr txBox="1"/>
          <p:nvPr/>
        </p:nvSpPr>
        <p:spPr>
          <a:xfrm>
            <a:off x="10336643" y="2349380"/>
            <a:ext cx="13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Hand2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45F671-21AA-A26B-85DA-EC20F1635343}"/>
              </a:ext>
            </a:extLst>
          </p:cNvPr>
          <p:cNvSpPr txBox="1"/>
          <p:nvPr/>
        </p:nvSpPr>
        <p:spPr>
          <a:xfrm>
            <a:off x="3056489" y="3826305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Leather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B595D9-56AE-DB58-471C-FBF22F3407FB}"/>
              </a:ext>
            </a:extLst>
          </p:cNvPr>
          <p:cNvSpPr txBox="1"/>
          <p:nvPr/>
        </p:nvSpPr>
        <p:spPr>
          <a:xfrm>
            <a:off x="3009380" y="5717892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6572D8-CCEB-3FCB-8EAA-ADE4F7CF4A0F}"/>
              </a:ext>
            </a:extLst>
          </p:cNvPr>
          <p:cNvSpPr txBox="1"/>
          <p:nvPr/>
        </p:nvSpPr>
        <p:spPr>
          <a:xfrm>
            <a:off x="5012543" y="5717892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128255-96DA-F44D-2192-2FB8679EAED3}"/>
              </a:ext>
            </a:extLst>
          </p:cNvPr>
          <p:cNvSpPr txBox="1"/>
          <p:nvPr/>
        </p:nvSpPr>
        <p:spPr>
          <a:xfrm>
            <a:off x="5059652" y="3845323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Pink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112346-F99C-48FC-16CF-9C673E95D930}"/>
              </a:ext>
            </a:extLst>
          </p:cNvPr>
          <p:cNvSpPr txBox="1"/>
          <p:nvPr/>
        </p:nvSpPr>
        <p:spPr>
          <a:xfrm>
            <a:off x="6659795" y="3845323"/>
            <a:ext cx="13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Mustache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1CEF90-2A12-8A02-69F3-E9DDFCA08DF4}"/>
              </a:ext>
            </a:extLst>
          </p:cNvPr>
          <p:cNvSpPr txBox="1"/>
          <p:nvPr/>
        </p:nvSpPr>
        <p:spPr>
          <a:xfrm>
            <a:off x="6822036" y="5713130"/>
            <a:ext cx="13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Beard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3A0D69-848C-0E49-1B75-2D938A6F29D9}"/>
              </a:ext>
            </a:extLst>
          </p:cNvPr>
          <p:cNvSpPr txBox="1"/>
          <p:nvPr/>
        </p:nvSpPr>
        <p:spPr>
          <a:xfrm>
            <a:off x="8230605" y="3845323"/>
            <a:ext cx="15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Short (sword)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87BA6A-31AA-BDAC-2AFF-A83E2C764C46}"/>
              </a:ext>
            </a:extLst>
          </p:cNvPr>
          <p:cNvSpPr txBox="1"/>
          <p:nvPr/>
        </p:nvSpPr>
        <p:spPr>
          <a:xfrm>
            <a:off x="8215615" y="5713130"/>
            <a:ext cx="15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 (sword)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06AFC5-9B9A-D9AD-C1E2-6F2C880E6240}"/>
              </a:ext>
            </a:extLst>
          </p:cNvPr>
          <p:cNvSpPr txBox="1"/>
          <p:nvPr/>
        </p:nvSpPr>
        <p:spPr>
          <a:xfrm>
            <a:off x="10344633" y="5713130"/>
            <a:ext cx="15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Hammer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F42578-CE18-9736-7702-439CC68B1C2F}"/>
              </a:ext>
            </a:extLst>
          </p:cNvPr>
          <p:cNvSpPr txBox="1"/>
          <p:nvPr/>
        </p:nvSpPr>
        <p:spPr>
          <a:xfrm>
            <a:off x="10522268" y="3899315"/>
            <a:ext cx="15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Axe</a:t>
            </a:r>
          </a:p>
        </p:txBody>
      </p:sp>
    </p:spTree>
    <p:extLst>
      <p:ext uri="{BB962C8B-B14F-4D97-AF65-F5344CB8AC3E}">
        <p14:creationId xmlns:p14="http://schemas.microsoft.com/office/powerpoint/2010/main" val="186551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38688-B023-9088-E7F1-A822472CBDB6}"/>
              </a:ext>
            </a:extLst>
          </p:cNvPr>
          <p:cNvSpPr txBox="1"/>
          <p:nvPr/>
        </p:nvSpPr>
        <p:spPr>
          <a:xfrm>
            <a:off x="912421" y="82700"/>
            <a:ext cx="1103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A clue will be presented with either ‘text’ or ‘image’.</a:t>
            </a:r>
            <a:br>
              <a:rPr lang="en-US" sz="2400" dirty="0"/>
            </a:br>
            <a:r>
              <a:rPr lang="en-US" sz="2400" dirty="0"/>
              <a:t>    After you see the clue, you will see a hero.</a:t>
            </a:r>
          </a:p>
          <a:p>
            <a:r>
              <a:rPr lang="en-US" sz="2400" dirty="0"/>
              <a:t>    If a hero is the one you are looking for based on the clue, press ‘D’ button.</a:t>
            </a:r>
          </a:p>
          <a:p>
            <a:r>
              <a:rPr lang="en-US" sz="2400" dirty="0"/>
              <a:t>    If a hero is not the one you are looking for, press ‘K’ button.</a:t>
            </a:r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24EE3-DA58-D88A-2F4F-EFC912EFAA91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(3/5)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3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FDC80DC5-3B32-A1E7-CDF7-F657C6B22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265127" y="4412164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image of an elephant&#10;&#10;Description automatically generated">
            <a:extLst>
              <a:ext uri="{FF2B5EF4-FFF2-40B4-BE49-F238E27FC236}">
                <a16:creationId xmlns:a16="http://schemas.microsoft.com/office/drawing/2014/main" id="{81FBCE36-364E-FD6C-A34F-9EDBFD55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0" y="4846635"/>
            <a:ext cx="1260334" cy="666144"/>
          </a:xfrm>
          <a:prstGeom prst="rect">
            <a:avLst/>
          </a:prstGeom>
        </p:spPr>
      </p:pic>
      <p:pic>
        <p:nvPicPr>
          <p:cNvPr id="7" name="Picture 6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F31BBC67-7214-7C14-1666-50F209C10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265127" y="2270050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5B1B12-3AC0-2005-4BDB-3876614253DF}"/>
              </a:ext>
            </a:extLst>
          </p:cNvPr>
          <p:cNvSpPr txBox="1"/>
          <p:nvPr/>
        </p:nvSpPr>
        <p:spPr>
          <a:xfrm>
            <a:off x="447659" y="2868658"/>
            <a:ext cx="256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Horns = downward</a:t>
            </a:r>
          </a:p>
        </p:txBody>
      </p:sp>
      <p:pic>
        <p:nvPicPr>
          <p:cNvPr id="10" name="Picture 9" descr="Cartoon character holding a sword and a hammer&#10;&#10;Description automatically generated">
            <a:extLst>
              <a:ext uri="{FF2B5EF4-FFF2-40B4-BE49-F238E27FC236}">
                <a16:creationId xmlns:a16="http://schemas.microsoft.com/office/drawing/2014/main" id="{6AA99D40-8BFE-B7B2-488E-952539649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37" y="2868658"/>
            <a:ext cx="2930283" cy="2764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1CAF5A-7AA8-96A1-33BC-FBD24E65E514}"/>
              </a:ext>
            </a:extLst>
          </p:cNvPr>
          <p:cNvSpPr txBox="1"/>
          <p:nvPr/>
        </p:nvSpPr>
        <p:spPr>
          <a:xfrm>
            <a:off x="8388765" y="3949022"/>
            <a:ext cx="347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Horns are pointing downward.</a:t>
            </a:r>
            <a:br>
              <a:rPr lang="en-US" b="1" dirty="0"/>
            </a:br>
            <a:r>
              <a:rPr lang="en-US" b="1" dirty="0"/>
              <a:t>Press ‘D’!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8B25DA-83A2-FDD1-85E4-CD9C6C7DEF60}"/>
              </a:ext>
            </a:extLst>
          </p:cNvPr>
          <p:cNvSpPr/>
          <p:nvPr/>
        </p:nvSpPr>
        <p:spPr>
          <a:xfrm>
            <a:off x="3489710" y="3942537"/>
            <a:ext cx="541821" cy="6170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1FE9975-31A9-FD48-5D87-4D3C9F379216}"/>
              </a:ext>
            </a:extLst>
          </p:cNvPr>
          <p:cNvSpPr/>
          <p:nvPr/>
        </p:nvSpPr>
        <p:spPr>
          <a:xfrm>
            <a:off x="7639679" y="3942537"/>
            <a:ext cx="541821" cy="6170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6DFA6-BB5A-F1A7-E843-AFFE6AC9DF2B}"/>
              </a:ext>
            </a:extLst>
          </p:cNvPr>
          <p:cNvSpPr txBox="1"/>
          <p:nvPr/>
        </p:nvSpPr>
        <p:spPr>
          <a:xfrm>
            <a:off x="1495548" y="3980019"/>
            <a:ext cx="46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3557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38688-B023-9088-E7F1-A822472CBDB6}"/>
              </a:ext>
            </a:extLst>
          </p:cNvPr>
          <p:cNvSpPr txBox="1"/>
          <p:nvPr/>
        </p:nvSpPr>
        <p:spPr>
          <a:xfrm>
            <a:off x="710198" y="443088"/>
            <a:ext cx="110317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After each trial, you will see visual feedback. You will also see overall accuracy </a:t>
            </a:r>
          </a:p>
          <a:p>
            <a:r>
              <a:rPr lang="en-US" sz="2400" dirty="0"/>
              <a:t>    starting from the second block. Please respond </a:t>
            </a:r>
            <a:r>
              <a:rPr lang="en-US" sz="2400" b="1" u="sng" dirty="0"/>
              <a:t>‘fast’ and ‘accurate’.</a:t>
            </a:r>
            <a:br>
              <a:rPr lang="en-US" sz="2400" b="1" u="sng" dirty="0"/>
            </a:br>
            <a:r>
              <a:rPr lang="en-US" sz="2400" b="1" dirty="0"/>
              <a:t>    If you respond too slow, the trial will consider that trial ‘incorrect’ and move </a:t>
            </a:r>
            <a:br>
              <a:rPr lang="en-US" sz="2400" b="1" dirty="0"/>
            </a:br>
            <a:r>
              <a:rPr lang="en-US" sz="2400" b="1" dirty="0"/>
              <a:t>    on to the next trial automatically.</a:t>
            </a:r>
          </a:p>
          <a:p>
            <a:br>
              <a:rPr lang="en-US" sz="2000" b="1" u="sng" dirty="0"/>
            </a:br>
            <a:r>
              <a:rPr lang="en-US" sz="2000" b="1" dirty="0"/>
              <a:t>    We assess participants’ data based on multiple criteria. If we find any abnormality in your data </a:t>
            </a:r>
            <a:br>
              <a:rPr lang="en-US" sz="2000" b="1" dirty="0"/>
            </a:br>
            <a:r>
              <a:rPr lang="en-US" sz="2000" b="1" dirty="0"/>
              <a:t>    (low accuracy, random responses in few blocks, </a:t>
            </a:r>
            <a:r>
              <a:rPr lang="en-US" sz="2000" b="1" dirty="0" err="1"/>
              <a:t>etc</a:t>
            </a:r>
            <a:r>
              <a:rPr lang="en-US" sz="2000" b="1" dirty="0"/>
              <a:t>), your data might not be accepted.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B0A-12E1-63A9-6D38-9684A05D9778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(5/5)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6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5A31F8EA-F028-BEB9-B778-9F302928B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3440373" y="3211569"/>
            <a:ext cx="5062680" cy="3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11CEE-666E-19A3-6DB0-0181ED25C99B}"/>
              </a:ext>
            </a:extLst>
          </p:cNvPr>
          <p:cNvSpPr txBox="1"/>
          <p:nvPr/>
        </p:nvSpPr>
        <p:spPr>
          <a:xfrm>
            <a:off x="4815444" y="4176671"/>
            <a:ext cx="2608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Correct (Incorrect)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/>
              <a:t>Overall Accuracy: ~%</a:t>
            </a:r>
          </a:p>
        </p:txBody>
      </p:sp>
    </p:spTree>
    <p:extLst>
      <p:ext uri="{BB962C8B-B14F-4D97-AF65-F5344CB8AC3E}">
        <p14:creationId xmlns:p14="http://schemas.microsoft.com/office/powerpoint/2010/main" val="383510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F74D4-6D62-7F00-91EA-45987911B75F}"/>
              </a:ext>
            </a:extLst>
          </p:cNvPr>
          <p:cNvSpPr txBox="1"/>
          <p:nvPr/>
        </p:nvSpPr>
        <p:spPr>
          <a:xfrm>
            <a:off x="1905088" y="3059668"/>
            <a:ext cx="110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The second task will be same as the first task, </a:t>
            </a:r>
            <a:r>
              <a:rPr lang="en-US" sz="2400" dirty="0"/>
              <a:t>with just a few changes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55762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38688-B023-9088-E7F1-A822472CBDB6}"/>
              </a:ext>
            </a:extLst>
          </p:cNvPr>
          <p:cNvSpPr txBox="1"/>
          <p:nvPr/>
        </p:nvSpPr>
        <p:spPr>
          <a:xfrm>
            <a:off x="912421" y="443088"/>
            <a:ext cx="11031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In this task, you will see two clues about the hero.</a:t>
            </a:r>
            <a:br>
              <a:rPr lang="en-US" sz="2400" dirty="0"/>
            </a:br>
            <a:r>
              <a:rPr lang="en-US" sz="2400" dirty="0"/>
              <a:t>However, only one clue is true, and the other clue is false.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This means that the hero you will see should satisfy only one clue, but not the other.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B0A-12E1-63A9-6D38-9684A05D9778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(1/4)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9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1BB0DE83-67D3-9AF2-F2DD-02386C33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2011459" y="3525687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313B8-A0FF-8F62-D7FC-417D27808B26}"/>
              </a:ext>
            </a:extLst>
          </p:cNvPr>
          <p:cNvSpPr txBox="1"/>
          <p:nvPr/>
        </p:nvSpPr>
        <p:spPr>
          <a:xfrm>
            <a:off x="2792103" y="4332385"/>
            <a:ext cx="15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Wing = pink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36FC-E3D7-B17F-5F86-D8B18E95391A}"/>
              </a:ext>
            </a:extLst>
          </p:cNvPr>
          <p:cNvSpPr txBox="1"/>
          <p:nvPr/>
        </p:nvSpPr>
        <p:spPr>
          <a:xfrm>
            <a:off x="6964427" y="3855154"/>
            <a:ext cx="243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downward horns</a:t>
            </a:r>
            <a:br>
              <a:rPr lang="en-US" sz="2000" dirty="0"/>
            </a:br>
            <a:r>
              <a:rPr lang="en-US" sz="3200" b="1" u="sng" dirty="0"/>
              <a:t>or</a:t>
            </a:r>
            <a:br>
              <a:rPr lang="en-US" sz="3200" b="1" u="sng" dirty="0"/>
            </a:br>
            <a:r>
              <a:rPr lang="en-US" sz="2000" dirty="0"/>
              <a:t>pink wings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8A890D0-25BD-0D96-4150-62ADA1C150F8}"/>
              </a:ext>
            </a:extLst>
          </p:cNvPr>
          <p:cNvSpPr/>
          <p:nvPr/>
        </p:nvSpPr>
        <p:spPr>
          <a:xfrm>
            <a:off x="5744718" y="4092602"/>
            <a:ext cx="418689" cy="501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42C3F-494C-6E5D-EC08-5FA31F1FF438}"/>
              </a:ext>
            </a:extLst>
          </p:cNvPr>
          <p:cNvSpPr txBox="1"/>
          <p:nvPr/>
        </p:nvSpPr>
        <p:spPr>
          <a:xfrm>
            <a:off x="6964427" y="3341021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hero should have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A0036-9D17-C668-45F6-021C77B060C4}"/>
              </a:ext>
            </a:extLst>
          </p:cNvPr>
          <p:cNvSpPr txBox="1"/>
          <p:nvPr/>
        </p:nvSpPr>
        <p:spPr>
          <a:xfrm>
            <a:off x="2561349" y="3965145"/>
            <a:ext cx="202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= downward</a:t>
            </a:r>
          </a:p>
        </p:txBody>
      </p:sp>
    </p:spTree>
    <p:extLst>
      <p:ext uri="{BB962C8B-B14F-4D97-AF65-F5344CB8AC3E}">
        <p14:creationId xmlns:p14="http://schemas.microsoft.com/office/powerpoint/2010/main" val="36493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A7B0A-12E1-63A9-6D38-9684A05D9778}"/>
              </a:ext>
            </a:extLst>
          </p:cNvPr>
          <p:cNvSpPr txBox="1"/>
          <p:nvPr/>
        </p:nvSpPr>
        <p:spPr>
          <a:xfrm>
            <a:off x="5729379" y="6414912"/>
            <a:ext cx="9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(1/4)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9" name="Picture 2" descr="Monitor Icon Modern Simple Flat Device Sign Vector Illustration Stock  Illustration - Download Image Now - iStock">
            <a:extLst>
              <a:ext uri="{FF2B5EF4-FFF2-40B4-BE49-F238E27FC236}">
                <a16:creationId xmlns:a16="http://schemas.microsoft.com/office/drawing/2014/main" id="{1BB0DE83-67D3-9AF2-F2DD-02386C33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9938" r="15198" b="35493"/>
          <a:stretch/>
        </p:blipFill>
        <p:spPr bwMode="auto">
          <a:xfrm>
            <a:off x="587398" y="3131960"/>
            <a:ext cx="274307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A29F6-DEB7-022B-F9E4-3F1C5ABE9BE6}"/>
              </a:ext>
            </a:extLst>
          </p:cNvPr>
          <p:cNvSpPr txBox="1"/>
          <p:nvPr/>
        </p:nvSpPr>
        <p:spPr>
          <a:xfrm>
            <a:off x="9548731" y="3522829"/>
            <a:ext cx="2282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the hero!</a:t>
            </a:r>
            <a:br>
              <a:rPr lang="en-US" sz="2400" b="1" dirty="0"/>
            </a:br>
            <a:r>
              <a:rPr lang="en-US" sz="2400" b="1" dirty="0"/>
              <a:t>Press ‘D’ button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313B8-A0FF-8F62-D7FC-417D27808B26}"/>
              </a:ext>
            </a:extLst>
          </p:cNvPr>
          <p:cNvSpPr txBox="1"/>
          <p:nvPr/>
        </p:nvSpPr>
        <p:spPr>
          <a:xfrm>
            <a:off x="1323787" y="3912281"/>
            <a:ext cx="15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Wing = 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8391-ED18-4FCA-F431-C81CA0C625B2}"/>
              </a:ext>
            </a:extLst>
          </p:cNvPr>
          <p:cNvSpPr txBox="1"/>
          <p:nvPr/>
        </p:nvSpPr>
        <p:spPr>
          <a:xfrm>
            <a:off x="712227" y="205178"/>
            <a:ext cx="1103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If a hero satisfy one clue but not the other (having only one correct clue), that </a:t>
            </a:r>
            <a:br>
              <a:rPr lang="en-US" sz="2400" dirty="0"/>
            </a:br>
            <a:r>
              <a:rPr lang="en-US" sz="2400" dirty="0"/>
              <a:t>    is the one you are looking for.  </a:t>
            </a:r>
          </a:p>
          <a:p>
            <a:br>
              <a:rPr lang="en-US" sz="2400" dirty="0"/>
            </a:br>
            <a:r>
              <a:rPr lang="en-US" sz="2400" dirty="0"/>
              <a:t>    In this case, you should press a ‘D’ button.</a:t>
            </a:r>
          </a:p>
        </p:txBody>
      </p:sp>
      <p:pic>
        <p:nvPicPr>
          <p:cNvPr id="7" name="Picture 6" descr="Cartoon character holding a sword and a hammer&#10;&#10;Description automatically generated">
            <a:extLst>
              <a:ext uri="{FF2B5EF4-FFF2-40B4-BE49-F238E27FC236}">
                <a16:creationId xmlns:a16="http://schemas.microsoft.com/office/drawing/2014/main" id="{039B752F-CD1F-7274-65E5-D92DA12BA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12" y="2068233"/>
            <a:ext cx="2198860" cy="2074701"/>
          </a:xfrm>
          <a:prstGeom prst="rect">
            <a:avLst/>
          </a:prstGeom>
        </p:spPr>
      </p:pic>
      <p:pic>
        <p:nvPicPr>
          <p:cNvPr id="11" name="Picture 10" descr="Cartoon of a person with horns and a sword&#10;&#10;Description automatically generated">
            <a:extLst>
              <a:ext uri="{FF2B5EF4-FFF2-40B4-BE49-F238E27FC236}">
                <a16:creationId xmlns:a16="http://schemas.microsoft.com/office/drawing/2014/main" id="{05B07D42-33CD-678F-DB45-762FA217B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12" y="4353826"/>
            <a:ext cx="2198860" cy="207470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A96BD16-52E1-598C-58FD-053DBD2B3769}"/>
              </a:ext>
            </a:extLst>
          </p:cNvPr>
          <p:cNvSpPr/>
          <p:nvPr/>
        </p:nvSpPr>
        <p:spPr>
          <a:xfrm>
            <a:off x="3475902" y="3525687"/>
            <a:ext cx="738079" cy="8838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81A09-C20D-BC4F-4C5F-D0581DF5AAC9}"/>
              </a:ext>
            </a:extLst>
          </p:cNvPr>
          <p:cNvSpPr txBox="1"/>
          <p:nvPr/>
        </p:nvSpPr>
        <p:spPr>
          <a:xfrm>
            <a:off x="6674491" y="2741166"/>
            <a:ext cx="183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are </a:t>
            </a:r>
            <a:r>
              <a:rPr lang="en-US" b="1" dirty="0">
                <a:solidFill>
                  <a:schemeClr val="accent1"/>
                </a:solidFill>
              </a:rPr>
              <a:t>correct</a:t>
            </a:r>
            <a:br>
              <a:rPr lang="en-US" dirty="0"/>
            </a:br>
            <a:r>
              <a:rPr lang="en-US" dirty="0"/>
              <a:t>Wing is </a:t>
            </a:r>
            <a:r>
              <a:rPr lang="en-US" b="1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26F8F-702C-0068-8170-2F1E8EC75434}"/>
              </a:ext>
            </a:extLst>
          </p:cNvPr>
          <p:cNvSpPr txBox="1"/>
          <p:nvPr/>
        </p:nvSpPr>
        <p:spPr>
          <a:xfrm>
            <a:off x="6674491" y="4974412"/>
            <a:ext cx="202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are </a:t>
            </a:r>
            <a:r>
              <a:rPr lang="en-US" b="1" dirty="0">
                <a:solidFill>
                  <a:srgbClr val="FF0000"/>
                </a:solidFill>
              </a:rPr>
              <a:t>incorrect</a:t>
            </a:r>
            <a:br>
              <a:rPr lang="en-US" dirty="0"/>
            </a:br>
            <a:r>
              <a:rPr lang="en-US" dirty="0"/>
              <a:t>Wing is </a:t>
            </a:r>
            <a:r>
              <a:rPr lang="en-US" b="1" dirty="0">
                <a:solidFill>
                  <a:schemeClr val="accent1"/>
                </a:solidFill>
              </a:rPr>
              <a:t>correct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83D9A55-60E0-5264-3790-DCDC4B73BDBD}"/>
              </a:ext>
            </a:extLst>
          </p:cNvPr>
          <p:cNvSpPr/>
          <p:nvPr/>
        </p:nvSpPr>
        <p:spPr>
          <a:xfrm>
            <a:off x="8656666" y="3525687"/>
            <a:ext cx="738079" cy="8838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1A7515-3F78-3406-CD27-0BA03CF29077}"/>
              </a:ext>
            </a:extLst>
          </p:cNvPr>
          <p:cNvSpPr txBox="1"/>
          <p:nvPr/>
        </p:nvSpPr>
        <p:spPr>
          <a:xfrm>
            <a:off x="1080318" y="3525687"/>
            <a:ext cx="202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Horns = downward</a:t>
            </a:r>
          </a:p>
        </p:txBody>
      </p:sp>
    </p:spTree>
    <p:extLst>
      <p:ext uri="{BB962C8B-B14F-4D97-AF65-F5344CB8AC3E}">
        <p14:creationId xmlns:p14="http://schemas.microsoft.com/office/powerpoint/2010/main" val="259346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833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Woo-Tek</dc:creator>
  <cp:lastModifiedBy>Lee, Woo-Tek</cp:lastModifiedBy>
  <cp:revision>4</cp:revision>
  <dcterms:created xsi:type="dcterms:W3CDTF">2022-09-30T04:31:16Z</dcterms:created>
  <dcterms:modified xsi:type="dcterms:W3CDTF">2024-02-16T23:14:59Z</dcterms:modified>
</cp:coreProperties>
</file>